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15"/>
  </p:notesMasterIdLst>
  <p:handoutMasterIdLst>
    <p:handoutMasterId r:id="rId16"/>
  </p:handoutMasterIdLst>
  <p:sldIdLst>
    <p:sldId id="447" r:id="rId2"/>
    <p:sldId id="610" r:id="rId3"/>
    <p:sldId id="656" r:id="rId4"/>
    <p:sldId id="657" r:id="rId5"/>
    <p:sldId id="648" r:id="rId6"/>
    <p:sldId id="658" r:id="rId7"/>
    <p:sldId id="649" r:id="rId8"/>
    <p:sldId id="650" r:id="rId9"/>
    <p:sldId id="659" r:id="rId10"/>
    <p:sldId id="660" r:id="rId11"/>
    <p:sldId id="654" r:id="rId12"/>
    <p:sldId id="661" r:id="rId13"/>
    <p:sldId id="589" r:id="rId14"/>
  </p:sldIdLst>
  <p:sldSz cx="9144000" cy="6858000" type="screen4x3"/>
  <p:notesSz cx="6889750" cy="1002188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00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87" autoAdjust="0"/>
    <p:restoredTop sz="93460" autoAdjust="0"/>
  </p:normalViewPr>
  <p:slideViewPr>
    <p:cSldViewPr>
      <p:cViewPr varScale="1">
        <p:scale>
          <a:sx n="103" d="100"/>
          <a:sy n="103" d="100"/>
        </p:scale>
        <p:origin x="181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2985028" cy="501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335875" name="Rectangle 3"/>
          <p:cNvSpPr>
            <a:spLocks noGrp="1" noChangeArrowheads="1"/>
          </p:cNvSpPr>
          <p:nvPr>
            <p:ph type="dt" sz="quarter" idx="1"/>
          </p:nvPr>
        </p:nvSpPr>
        <p:spPr bwMode="auto">
          <a:xfrm>
            <a:off x="3903131" y="0"/>
            <a:ext cx="2985028" cy="501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335876" name="Rectangle 4"/>
          <p:cNvSpPr>
            <a:spLocks noGrp="1" noChangeArrowheads="1"/>
          </p:cNvSpPr>
          <p:nvPr>
            <p:ph type="ftr" sz="quarter" idx="2"/>
          </p:nvPr>
        </p:nvSpPr>
        <p:spPr bwMode="auto">
          <a:xfrm>
            <a:off x="0" y="9519134"/>
            <a:ext cx="2985028" cy="50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335877" name="Rectangle 5"/>
          <p:cNvSpPr>
            <a:spLocks noGrp="1" noChangeArrowheads="1"/>
          </p:cNvSpPr>
          <p:nvPr>
            <p:ph type="sldNum" sz="quarter" idx="3"/>
          </p:nvPr>
        </p:nvSpPr>
        <p:spPr bwMode="auto">
          <a:xfrm>
            <a:off x="3903131" y="9519134"/>
            <a:ext cx="2985028" cy="50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8A0815C-1E1D-4C66-B850-1F469049DDD4}" type="slidenum">
              <a:rPr lang="en-GB" altLang="en-US"/>
              <a:pPr/>
              <a:t>‹#›</a:t>
            </a:fld>
            <a:endParaRPr lang="en-GB" altLang="en-US"/>
          </a:p>
        </p:txBody>
      </p:sp>
    </p:spTree>
    <p:extLst>
      <p:ext uri="{BB962C8B-B14F-4D97-AF65-F5344CB8AC3E}">
        <p14:creationId xmlns:p14="http://schemas.microsoft.com/office/powerpoint/2010/main" val="2282547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1602" name="Rectangle 2"/>
          <p:cNvSpPr>
            <a:spLocks noGrp="1" noChangeArrowheads="1"/>
          </p:cNvSpPr>
          <p:nvPr>
            <p:ph type="hdr" sz="quarter"/>
          </p:nvPr>
        </p:nvSpPr>
        <p:spPr bwMode="auto">
          <a:xfrm>
            <a:off x="0" y="0"/>
            <a:ext cx="2985028" cy="501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281603" name="Rectangle 3"/>
          <p:cNvSpPr>
            <a:spLocks noGrp="1" noChangeArrowheads="1"/>
          </p:cNvSpPr>
          <p:nvPr>
            <p:ph type="dt" idx="1"/>
          </p:nvPr>
        </p:nvSpPr>
        <p:spPr bwMode="auto">
          <a:xfrm>
            <a:off x="3903131" y="0"/>
            <a:ext cx="2985028" cy="501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281604" name="Rectangle 4"/>
          <p:cNvSpPr>
            <a:spLocks noGrp="1" noRot="1" noChangeAspect="1" noChangeArrowheads="1" noTextEdit="1"/>
          </p:cNvSpPr>
          <p:nvPr>
            <p:ph type="sldImg" idx="2"/>
          </p:nvPr>
        </p:nvSpPr>
        <p:spPr bwMode="auto">
          <a:xfrm>
            <a:off x="938213" y="750888"/>
            <a:ext cx="5013325" cy="3759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1605" name="Rectangle 5"/>
          <p:cNvSpPr>
            <a:spLocks noGrp="1" noChangeArrowheads="1"/>
          </p:cNvSpPr>
          <p:nvPr>
            <p:ph type="body" sz="quarter" idx="3"/>
          </p:nvPr>
        </p:nvSpPr>
        <p:spPr bwMode="auto">
          <a:xfrm>
            <a:off x="688976" y="4760358"/>
            <a:ext cx="5511800" cy="451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81606" name="Rectangle 6"/>
          <p:cNvSpPr>
            <a:spLocks noGrp="1" noChangeArrowheads="1"/>
          </p:cNvSpPr>
          <p:nvPr>
            <p:ph type="ftr" sz="quarter" idx="4"/>
          </p:nvPr>
        </p:nvSpPr>
        <p:spPr bwMode="auto">
          <a:xfrm>
            <a:off x="0" y="9519134"/>
            <a:ext cx="2985028" cy="50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281607" name="Rectangle 7"/>
          <p:cNvSpPr>
            <a:spLocks noGrp="1" noChangeArrowheads="1"/>
          </p:cNvSpPr>
          <p:nvPr>
            <p:ph type="sldNum" sz="quarter" idx="5"/>
          </p:nvPr>
        </p:nvSpPr>
        <p:spPr bwMode="auto">
          <a:xfrm>
            <a:off x="3903131" y="9519134"/>
            <a:ext cx="2985028" cy="50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1204C62-07FD-4BC7-9FF7-674FBF1CF354}" type="slidenum">
              <a:rPr lang="en-GB" altLang="en-US"/>
              <a:pPr/>
              <a:t>‹#›</a:t>
            </a:fld>
            <a:endParaRPr lang="en-GB" altLang="en-US"/>
          </a:p>
        </p:txBody>
      </p:sp>
    </p:spTree>
    <p:extLst>
      <p:ext uri="{BB962C8B-B14F-4D97-AF65-F5344CB8AC3E}">
        <p14:creationId xmlns:p14="http://schemas.microsoft.com/office/powerpoint/2010/main" val="14309327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3324E-190C-4F59-9FD2-5707719F291B}" type="slidenum">
              <a:rPr lang="en-GB" altLang="en-US"/>
              <a:pPr/>
              <a:t>1</a:t>
            </a:fld>
            <a:endParaRPr lang="en-GB" alt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3324E-190C-4F59-9FD2-5707719F291B}" type="slidenum">
              <a:rPr lang="en-GB" altLang="en-US"/>
              <a:pPr/>
              <a:t>13</a:t>
            </a:fld>
            <a:endParaRPr lang="en-GB" alt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endParaRPr lang="en-GB"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97039CB-EADB-4CCF-919A-625BEFE0D42C}" type="slidenum">
              <a:rPr lang="en-GB" altLang="en-US" smtClean="0"/>
              <a:pPr/>
              <a:t>‹#›</a:t>
            </a:fld>
            <a:endParaRPr lang="en-GB"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F4BDEA1F-FF9E-4CF0-AC69-809BB312DEDD}" type="slidenum">
              <a:rPr lang="en-GB" altLang="en-US" smtClean="0"/>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B847119F-B9C5-4996-801A-522B58A47B74}" type="slidenum">
              <a:rPr lang="en-GB" altLang="en-US" smtClean="0"/>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71DD518F-02D4-4054-923F-99701013B5E5}" type="slidenum">
              <a:rPr lang="en-GB" altLang="en-US" smtClean="0"/>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1FA86F0C-31E2-4C4E-A4A6-77B6DF247190}" type="slidenum">
              <a:rPr lang="en-GB" altLang="en-US" smtClean="0"/>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7C562F3F-E79E-427D-AB15-80A9952F0A2E}" type="slidenum">
              <a:rPr lang="en-GB" altLang="en-US" smtClean="0"/>
              <a:pPr/>
              <a:t>‹#›</a:t>
            </a:fld>
            <a:endParaRPr lang="en-GB" alt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ltLang="en-US"/>
          </a:p>
        </p:txBody>
      </p:sp>
      <p:sp>
        <p:nvSpPr>
          <p:cNvPr id="8" name="Footer Placeholder 7"/>
          <p:cNvSpPr>
            <a:spLocks noGrp="1"/>
          </p:cNvSpPr>
          <p:nvPr>
            <p:ph type="ftr" sz="quarter" idx="11"/>
          </p:nvPr>
        </p:nvSpPr>
        <p:spPr/>
        <p:txBody>
          <a:bodyPr/>
          <a:lstStyle/>
          <a:p>
            <a:endParaRPr lang="en-GB" altLang="en-US"/>
          </a:p>
        </p:txBody>
      </p:sp>
      <p:sp>
        <p:nvSpPr>
          <p:cNvPr id="9" name="Slide Number Placeholder 8"/>
          <p:cNvSpPr>
            <a:spLocks noGrp="1"/>
          </p:cNvSpPr>
          <p:nvPr>
            <p:ph type="sldNum" sz="quarter" idx="12"/>
          </p:nvPr>
        </p:nvSpPr>
        <p:spPr/>
        <p:txBody>
          <a:bodyPr/>
          <a:lstStyle/>
          <a:p>
            <a:fld id="{F7423FA6-2FDA-44A1-9986-E0C74E1D3059}" type="slidenum">
              <a:rPr lang="en-GB" altLang="en-US" smtClean="0"/>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GB" altLang="en-US"/>
          </a:p>
        </p:txBody>
      </p:sp>
      <p:sp>
        <p:nvSpPr>
          <p:cNvPr id="4" name="Footer Placeholder 3"/>
          <p:cNvSpPr>
            <a:spLocks noGrp="1"/>
          </p:cNvSpPr>
          <p:nvPr>
            <p:ph type="ftr" sz="quarter" idx="11"/>
          </p:nvPr>
        </p:nvSpPr>
        <p:spPr/>
        <p:txBody>
          <a:bodyPr/>
          <a:lstStyle/>
          <a:p>
            <a:endParaRPr lang="en-GB" altLang="en-US"/>
          </a:p>
        </p:txBody>
      </p:sp>
      <p:sp>
        <p:nvSpPr>
          <p:cNvPr id="5" name="Slide Number Placeholder 4"/>
          <p:cNvSpPr>
            <a:spLocks noGrp="1"/>
          </p:cNvSpPr>
          <p:nvPr>
            <p:ph type="sldNum" sz="quarter" idx="12"/>
          </p:nvPr>
        </p:nvSpPr>
        <p:spPr/>
        <p:txBody>
          <a:bodyPr/>
          <a:lstStyle/>
          <a:p>
            <a:fld id="{8AAC90DA-E52D-4CD9-B207-AE9B229A9D0B}" type="slidenum">
              <a:rPr lang="en-GB" altLang="en-US" smtClean="0"/>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ltLang="en-US"/>
          </a:p>
        </p:txBody>
      </p:sp>
      <p:sp>
        <p:nvSpPr>
          <p:cNvPr id="3" name="Footer Placeholder 2"/>
          <p:cNvSpPr>
            <a:spLocks noGrp="1"/>
          </p:cNvSpPr>
          <p:nvPr>
            <p:ph type="ftr" sz="quarter" idx="11"/>
          </p:nvPr>
        </p:nvSpPr>
        <p:spPr/>
        <p:txBody>
          <a:bodyPr/>
          <a:lstStyle/>
          <a:p>
            <a:endParaRPr lang="en-GB" altLang="en-US"/>
          </a:p>
        </p:txBody>
      </p:sp>
      <p:sp>
        <p:nvSpPr>
          <p:cNvPr id="4" name="Slide Number Placeholder 3"/>
          <p:cNvSpPr>
            <a:spLocks noGrp="1"/>
          </p:cNvSpPr>
          <p:nvPr>
            <p:ph type="sldNum" sz="quarter" idx="12"/>
          </p:nvPr>
        </p:nvSpPr>
        <p:spPr/>
        <p:txBody>
          <a:bodyPr/>
          <a:lstStyle/>
          <a:p>
            <a:fld id="{646AD7DF-209C-42C8-B181-41140864A8C1}" type="slidenum">
              <a:rPr lang="en-GB" altLang="en-US" smtClean="0"/>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GB" altLang="en-US"/>
          </a:p>
        </p:txBody>
      </p:sp>
      <p:sp>
        <p:nvSpPr>
          <p:cNvPr id="7" name="Slide Number Placeholder 6"/>
          <p:cNvSpPr>
            <a:spLocks noGrp="1"/>
          </p:cNvSpPr>
          <p:nvPr>
            <p:ph type="sldNum" sz="quarter" idx="12"/>
          </p:nvPr>
        </p:nvSpPr>
        <p:spPr/>
        <p:txBody>
          <a:bodyPr/>
          <a:lstStyle/>
          <a:p>
            <a:fld id="{12866C10-1334-4B9C-8448-5518DA0C34FA}" type="slidenum">
              <a:rPr lang="en-GB" altLang="en-US" smtClean="0"/>
              <a:pPr/>
              <a:t>‹#›</a:t>
            </a:fld>
            <a:endParaRPr lang="en-GB"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ltLang="en-US"/>
          </a:p>
        </p:txBody>
      </p:sp>
      <p:sp>
        <p:nvSpPr>
          <p:cNvPr id="7" name="Slide Number Placeholder 6"/>
          <p:cNvSpPr>
            <a:spLocks noGrp="1"/>
          </p:cNvSpPr>
          <p:nvPr>
            <p:ph type="sldNum" sz="quarter" idx="12"/>
          </p:nvPr>
        </p:nvSpPr>
        <p:spPr/>
        <p:txBody>
          <a:bodyPr/>
          <a:lstStyle/>
          <a:p>
            <a:fld id="{AABED758-621A-4FF3-BF39-1355D82E9FA4}" type="slidenum">
              <a:rPr lang="en-GB" altLang="en-US" smtClean="0"/>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endParaRPr lang="en-GB"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279D1E4-A95D-4191-A9EB-B63612C1921F}" type="slidenum">
              <a:rPr lang="en-GB" altLang="en-US" smtClean="0"/>
              <a:pPr/>
              <a:t>‹#›</a:t>
            </a:fld>
            <a:endParaRPr lang="en-GB" alt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ctrTitle"/>
          </p:nvPr>
        </p:nvSpPr>
        <p:spPr>
          <a:xfrm>
            <a:off x="4716016" y="4941168"/>
            <a:ext cx="3312368" cy="940569"/>
          </a:xfrm>
        </p:spPr>
        <p:txBody>
          <a:bodyPr>
            <a:normAutofit/>
          </a:bodyPr>
          <a:lstStyle/>
          <a:p>
            <a:pPr algn="ctr"/>
            <a:r>
              <a:rPr lang="en-GB" altLang="en-US" sz="4800" dirty="0">
                <a:solidFill>
                  <a:schemeClr val="tx1"/>
                </a:solidFill>
                <a:latin typeface="MV Boli" panose="02000500030200090000" pitchFamily="2" charset="0"/>
                <a:cs typeface="MV Boli" panose="02000500030200090000" pitchFamily="2" charset="0"/>
              </a:rPr>
              <a:t>48:1–22</a:t>
            </a:r>
          </a:p>
        </p:txBody>
      </p:sp>
      <p:sp>
        <p:nvSpPr>
          <p:cNvPr id="4" name="WordArt 6"/>
          <p:cNvSpPr>
            <a:spLocks noChangeArrowheads="1" noChangeShapeType="1" noTextEdit="1"/>
          </p:cNvSpPr>
          <p:nvPr/>
        </p:nvSpPr>
        <p:spPr bwMode="auto">
          <a:xfrm>
            <a:off x="276135" y="593300"/>
            <a:ext cx="3945577" cy="5686623"/>
          </a:xfrm>
          <a:prstGeom prst="rect">
            <a:avLst/>
          </a:prstGeom>
        </p:spPr>
        <p:txBody>
          <a:bodyPr wrap="none" fromWordArt="1">
            <a:prstTxWarp prst="textPlain">
              <a:avLst>
                <a:gd name="adj" fmla="val 50000"/>
              </a:avLst>
            </a:prstTxWarp>
          </a:bodyPr>
          <a:lstStyle/>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Isaiah</a:t>
            </a:r>
          </a:p>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&amp; God’s</a:t>
            </a:r>
          </a:p>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Sovereignty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467544" y="842618"/>
            <a:ext cx="8208912" cy="858190"/>
          </a:xfrm>
          <a:solidFill>
            <a:srgbClr val="FFFF00"/>
          </a:solidFill>
          <a:ln w="19050">
            <a:solidFill>
              <a:schemeClr val="tx1"/>
            </a:solidFill>
          </a:ln>
        </p:spPr>
        <p:txBody>
          <a:bodyPr>
            <a:normAutofit/>
          </a:bodyPr>
          <a:lstStyle/>
          <a:p>
            <a:pPr algn="ctr"/>
            <a:r>
              <a:rPr lang="en-GB" altLang="en-US" sz="2400" dirty="0">
                <a:solidFill>
                  <a:schemeClr val="tx1"/>
                </a:solidFill>
                <a:latin typeface="Calibri" panose="020F0502020204030204" pitchFamily="34" charset="0"/>
                <a:cs typeface="Calibri" panose="020F0502020204030204" pitchFamily="34" charset="0"/>
              </a:rPr>
              <a:t>For my own sake, for my own sake, I do this. How can I let myself be defamed? I will not yield my glory to another (Isa 48:11)</a:t>
            </a:r>
          </a:p>
        </p:txBody>
      </p:sp>
      <p:sp>
        <p:nvSpPr>
          <p:cNvPr id="434179" name="Rectangle 3"/>
          <p:cNvSpPr>
            <a:spLocks noGrp="1" noChangeArrowheads="1"/>
          </p:cNvSpPr>
          <p:nvPr>
            <p:ph idx="1"/>
          </p:nvPr>
        </p:nvSpPr>
        <p:spPr>
          <a:xfrm>
            <a:off x="467544" y="1700808"/>
            <a:ext cx="8246798" cy="4824536"/>
          </a:xfrm>
        </p:spPr>
        <p:txBody>
          <a:bodyPr>
            <a:no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Introduction</a:t>
            </a:r>
          </a:p>
          <a:p>
            <a:pPr>
              <a:buFont typeface="Wingdings" panose="05000000000000000000" pitchFamily="2" charset="2"/>
              <a:buChar char="q"/>
            </a:pPr>
            <a:r>
              <a:rPr lang="en-GB" altLang="en-US" sz="3200" dirty="0">
                <a:solidFill>
                  <a:schemeClr val="tx1"/>
                </a:solidFill>
                <a:latin typeface="Calibri" panose="020F0502020204030204" pitchFamily="34" charset="0"/>
              </a:rPr>
              <a:t>God Remonstrates with His people (v.1-8)</a:t>
            </a:r>
          </a:p>
          <a:p>
            <a:pPr>
              <a:buFont typeface="Wingdings" panose="05000000000000000000" pitchFamily="2" charset="2"/>
              <a:buChar char="q"/>
            </a:pPr>
            <a:r>
              <a:rPr lang="en-GB" altLang="en-US" sz="3200" dirty="0">
                <a:solidFill>
                  <a:schemeClr val="tx1"/>
                </a:solidFill>
                <a:latin typeface="Calibri" panose="020F0502020204030204" pitchFamily="34" charset="0"/>
              </a:rPr>
              <a:t>God rescues His people (v.9-16)</a:t>
            </a:r>
            <a:endParaRPr lang="en-GB" altLang="en-US" sz="3000" dirty="0">
              <a:solidFill>
                <a:schemeClr val="tx1"/>
              </a:solidFill>
              <a:latin typeface="Calibri" panose="020F0502020204030204" pitchFamily="34" charset="0"/>
            </a:endParaRPr>
          </a:p>
          <a:p>
            <a:pPr>
              <a:buFont typeface="Wingdings" panose="05000000000000000000" pitchFamily="2" charset="2"/>
              <a:buChar char="q"/>
            </a:pPr>
            <a:r>
              <a:rPr lang="en-GB" altLang="en-US" sz="3200" dirty="0">
                <a:solidFill>
                  <a:schemeClr val="tx1"/>
                </a:solidFill>
                <a:latin typeface="Calibri" panose="020F0502020204030204" pitchFamily="34" charset="0"/>
              </a:rPr>
              <a:t>God refines His people (v.16-22)</a:t>
            </a:r>
          </a:p>
          <a:p>
            <a:pPr lvl="1">
              <a:buFont typeface="Wingdings" panose="05000000000000000000" pitchFamily="2" charset="2"/>
              <a:buChar char="q"/>
            </a:pPr>
            <a:r>
              <a:rPr lang="en-GB" altLang="en-US" sz="3000" dirty="0">
                <a:solidFill>
                  <a:schemeClr val="tx1"/>
                </a:solidFill>
                <a:latin typeface="Calibri" panose="020F0502020204030204" pitchFamily="34" charset="0"/>
              </a:rPr>
              <a:t>Through suffering in love (v.10, 16b-19)</a:t>
            </a:r>
          </a:p>
          <a:p>
            <a:pPr lvl="1">
              <a:buFont typeface="Wingdings" panose="05000000000000000000" pitchFamily="2" charset="2"/>
              <a:buChar char="q"/>
            </a:pPr>
            <a:r>
              <a:rPr lang="en-GB" altLang="en-US" sz="3000" dirty="0">
                <a:solidFill>
                  <a:schemeClr val="tx1"/>
                </a:solidFill>
                <a:latin typeface="Calibri" panose="020F0502020204030204" pitchFamily="34" charset="0"/>
              </a:rPr>
              <a:t>Through teaching and guidance (v.17)</a:t>
            </a:r>
          </a:p>
          <a:p>
            <a:pPr lvl="1">
              <a:buFont typeface="Wingdings" panose="05000000000000000000" pitchFamily="2" charset="2"/>
              <a:buChar char="q"/>
            </a:pPr>
            <a:r>
              <a:rPr lang="en-GB" altLang="en-US" sz="3000" dirty="0">
                <a:solidFill>
                  <a:schemeClr val="tx1"/>
                </a:solidFill>
                <a:latin typeface="Calibri" panose="020F0502020204030204" pitchFamily="34" charset="0"/>
              </a:rPr>
              <a:t>Leads to wonderful blessing (v.18-19)</a:t>
            </a:r>
          </a:p>
        </p:txBody>
      </p:sp>
    </p:spTree>
    <p:extLst>
      <p:ext uri="{BB962C8B-B14F-4D97-AF65-F5344CB8AC3E}">
        <p14:creationId xmlns:p14="http://schemas.microsoft.com/office/powerpoint/2010/main" val="35249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34179">
                                            <p:txEl>
                                              <p:pRg st="3" end="3"/>
                                            </p:txEl>
                                          </p:spTgt>
                                        </p:tgtEl>
                                        <p:attrNameLst>
                                          <p:attrName>style.visibility</p:attrName>
                                        </p:attrNameLst>
                                      </p:cBhvr>
                                      <p:to>
                                        <p:strVal val="visible"/>
                                      </p:to>
                                    </p:set>
                                    <p:animEffect transition="in" filter="wipe(down)">
                                      <p:cBhvr>
                                        <p:cTn id="7" dur="500"/>
                                        <p:tgtEl>
                                          <p:spTgt spid="43417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34179">
                                            <p:txEl>
                                              <p:pRg st="4" end="4"/>
                                            </p:txEl>
                                          </p:spTgt>
                                        </p:tgtEl>
                                        <p:attrNameLst>
                                          <p:attrName>style.visibility</p:attrName>
                                        </p:attrNameLst>
                                      </p:cBhvr>
                                      <p:to>
                                        <p:strVal val="visible"/>
                                      </p:to>
                                    </p:set>
                                    <p:animEffect transition="in" filter="wipe(down)">
                                      <p:cBhvr>
                                        <p:cTn id="12" dur="500"/>
                                        <p:tgtEl>
                                          <p:spTgt spid="43417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34179">
                                            <p:txEl>
                                              <p:pRg st="5" end="5"/>
                                            </p:txEl>
                                          </p:spTgt>
                                        </p:tgtEl>
                                        <p:attrNameLst>
                                          <p:attrName>style.visibility</p:attrName>
                                        </p:attrNameLst>
                                      </p:cBhvr>
                                      <p:to>
                                        <p:strVal val="visible"/>
                                      </p:to>
                                    </p:set>
                                    <p:animEffect transition="in" filter="wipe(down)">
                                      <p:cBhvr>
                                        <p:cTn id="17" dur="500"/>
                                        <p:tgtEl>
                                          <p:spTgt spid="43417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34179">
                                            <p:txEl>
                                              <p:pRg st="6" end="6"/>
                                            </p:txEl>
                                          </p:spTgt>
                                        </p:tgtEl>
                                        <p:attrNameLst>
                                          <p:attrName>style.visibility</p:attrName>
                                        </p:attrNameLst>
                                      </p:cBhvr>
                                      <p:to>
                                        <p:strVal val="visible"/>
                                      </p:to>
                                    </p:set>
                                    <p:animEffect transition="in" filter="wipe(down)">
                                      <p:cBhvr>
                                        <p:cTn id="22" dur="500"/>
                                        <p:tgtEl>
                                          <p:spTgt spid="4341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825125"/>
            <a:ext cx="8208912" cy="5509200"/>
          </a:xfrm>
          <a:prstGeom prst="rect">
            <a:avLst/>
          </a:prstGeom>
        </p:spPr>
        <p:txBody>
          <a:bodyPr wrap="square">
            <a:spAutoFit/>
          </a:bodyPr>
          <a:lstStyle/>
          <a:p>
            <a:pPr algn="ctr"/>
            <a:r>
              <a:rPr lang="en-GB" sz="3200" i="1" dirty="0">
                <a:latin typeface="Arial Narrow" panose="020B0606020202030204" pitchFamily="34" charset="0"/>
              </a:rPr>
              <a:t>...be found in him, not having a righteousness of my own...but that which comes through faith in Christ, the righteousness from God that depends on faith— that I may know him and the power of his resurrection, and may share his sufferings, becoming like him in his death, </a:t>
            </a:r>
            <a:r>
              <a:rPr lang="en-GB" sz="3200" b="1" i="1" baseline="30000" dirty="0">
                <a:latin typeface="Arial Narrow" panose="020B0606020202030204" pitchFamily="34" charset="0"/>
              </a:rPr>
              <a:t> </a:t>
            </a:r>
            <a:r>
              <a:rPr lang="en-GB" sz="3200" i="1" dirty="0">
                <a:latin typeface="Arial Narrow" panose="020B0606020202030204" pitchFamily="34" charset="0"/>
              </a:rPr>
              <a:t>that...I may attain the resurrection from the dead...Let those of us who are mature think this way...Only let us hold true to what we have attained...Therefore, my brothers, whom I love and long for, my joy and crown, stand firm thus in the Lord, my beloved.</a:t>
            </a:r>
            <a:r>
              <a:rPr lang="en-GB" altLang="en-US" sz="3200" dirty="0">
                <a:solidFill>
                  <a:schemeClr val="tx1"/>
                </a:solidFill>
                <a:latin typeface="Calibri" panose="020F0502020204030204" pitchFamily="34" charset="0"/>
              </a:rPr>
              <a:t> </a:t>
            </a:r>
            <a:r>
              <a:rPr lang="en-GB" altLang="en-US" sz="2800" i="1" dirty="0">
                <a:solidFill>
                  <a:schemeClr val="tx1"/>
                </a:solidFill>
                <a:latin typeface="Arial Narrow" panose="020B0606020202030204" pitchFamily="34" charset="0"/>
              </a:rPr>
              <a:t>(</a:t>
            </a:r>
            <a:r>
              <a:rPr lang="en-GB" altLang="en-US" sz="2800" i="1" dirty="0" err="1">
                <a:solidFill>
                  <a:schemeClr val="tx1"/>
                </a:solidFill>
                <a:latin typeface="Arial Narrow" panose="020B0606020202030204" pitchFamily="34" charset="0"/>
              </a:rPr>
              <a:t>Php</a:t>
            </a:r>
            <a:r>
              <a:rPr lang="en-GB" altLang="en-US" sz="2800" i="1" dirty="0">
                <a:solidFill>
                  <a:schemeClr val="tx1"/>
                </a:solidFill>
                <a:latin typeface="Arial Narrow" panose="020B0606020202030204" pitchFamily="34" charset="0"/>
              </a:rPr>
              <a:t> 3:9b-11, 15-16; 4:1)</a:t>
            </a:r>
            <a:endParaRPr lang="en-GB" sz="2800" i="1" dirty="0">
              <a:latin typeface="Arial Narrow" panose="020B0606020202030204" pitchFamily="34" charset="0"/>
            </a:endParaRPr>
          </a:p>
        </p:txBody>
      </p:sp>
    </p:spTree>
    <p:extLst>
      <p:ext uri="{BB962C8B-B14F-4D97-AF65-F5344CB8AC3E}">
        <p14:creationId xmlns:p14="http://schemas.microsoft.com/office/powerpoint/2010/main" val="888775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467544" y="842618"/>
            <a:ext cx="8208912" cy="858190"/>
          </a:xfrm>
          <a:solidFill>
            <a:srgbClr val="FFFF00"/>
          </a:solidFill>
          <a:ln w="19050">
            <a:solidFill>
              <a:schemeClr val="tx1"/>
            </a:solidFill>
          </a:ln>
        </p:spPr>
        <p:txBody>
          <a:bodyPr>
            <a:normAutofit/>
          </a:bodyPr>
          <a:lstStyle/>
          <a:p>
            <a:pPr algn="ctr"/>
            <a:r>
              <a:rPr lang="en-GB" altLang="en-US" sz="2400" dirty="0">
                <a:solidFill>
                  <a:schemeClr val="tx1"/>
                </a:solidFill>
                <a:latin typeface="Calibri" panose="020F0502020204030204" pitchFamily="34" charset="0"/>
                <a:cs typeface="Calibri" panose="020F0502020204030204" pitchFamily="34" charset="0"/>
              </a:rPr>
              <a:t>For my own sake, for my own sake, I do this. How can I let myself be defamed? I will not yield my glory to another (Isa 48:11)</a:t>
            </a:r>
          </a:p>
        </p:txBody>
      </p:sp>
      <p:sp>
        <p:nvSpPr>
          <p:cNvPr id="434179" name="Rectangle 3"/>
          <p:cNvSpPr>
            <a:spLocks noGrp="1" noChangeArrowheads="1"/>
          </p:cNvSpPr>
          <p:nvPr>
            <p:ph idx="1"/>
          </p:nvPr>
        </p:nvSpPr>
        <p:spPr>
          <a:xfrm>
            <a:off x="467544" y="1700808"/>
            <a:ext cx="8246798" cy="4824536"/>
          </a:xfrm>
        </p:spPr>
        <p:txBody>
          <a:bodyPr>
            <a:no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Introduction</a:t>
            </a:r>
          </a:p>
          <a:p>
            <a:pPr>
              <a:buFont typeface="Wingdings" panose="05000000000000000000" pitchFamily="2" charset="2"/>
              <a:buChar char="q"/>
            </a:pPr>
            <a:r>
              <a:rPr lang="en-GB" altLang="en-US" sz="3200" dirty="0">
                <a:solidFill>
                  <a:schemeClr val="tx1"/>
                </a:solidFill>
                <a:latin typeface="Calibri" panose="020F0502020204030204" pitchFamily="34" charset="0"/>
              </a:rPr>
              <a:t>God Remonstrates with His people (v.1-8)</a:t>
            </a:r>
          </a:p>
          <a:p>
            <a:pPr>
              <a:buFont typeface="Wingdings" panose="05000000000000000000" pitchFamily="2" charset="2"/>
              <a:buChar char="q"/>
            </a:pPr>
            <a:r>
              <a:rPr lang="en-GB" altLang="en-US" sz="3200" dirty="0">
                <a:solidFill>
                  <a:schemeClr val="tx1"/>
                </a:solidFill>
                <a:latin typeface="Calibri" panose="020F0502020204030204" pitchFamily="34" charset="0"/>
              </a:rPr>
              <a:t>God rescues His people (v.9-16)</a:t>
            </a:r>
          </a:p>
          <a:p>
            <a:pPr>
              <a:buFont typeface="Wingdings" panose="05000000000000000000" pitchFamily="2" charset="2"/>
              <a:buChar char="q"/>
            </a:pPr>
            <a:r>
              <a:rPr lang="en-GB" altLang="en-US" sz="3200" dirty="0">
                <a:solidFill>
                  <a:schemeClr val="tx1"/>
                </a:solidFill>
                <a:latin typeface="Calibri" panose="020F0502020204030204" pitchFamily="34" charset="0"/>
              </a:rPr>
              <a:t>God refines His people (v.16-22)</a:t>
            </a:r>
          </a:p>
          <a:p>
            <a:pPr lvl="1">
              <a:buFont typeface="Wingdings" panose="05000000000000000000" pitchFamily="2" charset="2"/>
              <a:buChar char="q"/>
            </a:pPr>
            <a:r>
              <a:rPr lang="en-GB" altLang="en-US" sz="3000" dirty="0">
                <a:solidFill>
                  <a:schemeClr val="tx1"/>
                </a:solidFill>
                <a:latin typeface="Calibri" panose="020F0502020204030204" pitchFamily="34" charset="0"/>
              </a:rPr>
              <a:t>Through suffering in love (v.10, 16b-19)</a:t>
            </a:r>
          </a:p>
          <a:p>
            <a:pPr lvl="1">
              <a:buFont typeface="Wingdings" panose="05000000000000000000" pitchFamily="2" charset="2"/>
              <a:buChar char="q"/>
            </a:pPr>
            <a:r>
              <a:rPr lang="en-GB" altLang="en-US" sz="3000" dirty="0">
                <a:solidFill>
                  <a:schemeClr val="tx1"/>
                </a:solidFill>
                <a:latin typeface="Calibri" panose="020F0502020204030204" pitchFamily="34" charset="0"/>
              </a:rPr>
              <a:t>Through teaching and guidance (v.17)</a:t>
            </a:r>
          </a:p>
          <a:p>
            <a:pPr lvl="1">
              <a:buFont typeface="Wingdings" panose="05000000000000000000" pitchFamily="2" charset="2"/>
              <a:buChar char="q"/>
            </a:pPr>
            <a:r>
              <a:rPr lang="en-GB" altLang="en-US" sz="3000" dirty="0">
                <a:solidFill>
                  <a:schemeClr val="tx1"/>
                </a:solidFill>
                <a:latin typeface="Calibri" panose="020F0502020204030204" pitchFamily="34" charset="0"/>
              </a:rPr>
              <a:t>Leads to wonderful blessing (v.18-19)</a:t>
            </a:r>
          </a:p>
        </p:txBody>
      </p:sp>
      <p:sp>
        <p:nvSpPr>
          <p:cNvPr id="2" name="Explosion: 8 Points 1">
            <a:extLst>
              <a:ext uri="{FF2B5EF4-FFF2-40B4-BE49-F238E27FC236}">
                <a16:creationId xmlns:a16="http://schemas.microsoft.com/office/drawing/2014/main" id="{8E79C970-4FE0-4841-A129-EBCAA266237F}"/>
              </a:ext>
            </a:extLst>
          </p:cNvPr>
          <p:cNvSpPr/>
          <p:nvPr/>
        </p:nvSpPr>
        <p:spPr>
          <a:xfrm>
            <a:off x="683568" y="5157192"/>
            <a:ext cx="7776864" cy="1224136"/>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5F2A66BB-30EE-466D-B1C0-5EBC2D89D60B}"/>
              </a:ext>
            </a:extLst>
          </p:cNvPr>
          <p:cNvSpPr txBox="1"/>
          <p:nvPr/>
        </p:nvSpPr>
        <p:spPr>
          <a:xfrm>
            <a:off x="2555776" y="5517232"/>
            <a:ext cx="3960440" cy="523220"/>
          </a:xfrm>
          <a:prstGeom prst="rect">
            <a:avLst/>
          </a:prstGeom>
          <a:noFill/>
        </p:spPr>
        <p:txBody>
          <a:bodyPr wrap="square" rtlCol="0">
            <a:spAutoFit/>
          </a:bodyPr>
          <a:lstStyle/>
          <a:p>
            <a:pPr algn="ctr"/>
            <a:r>
              <a:rPr lang="en-GB" sz="2800" b="1" dirty="0"/>
              <a:t>Will we listen?</a:t>
            </a:r>
          </a:p>
        </p:txBody>
      </p:sp>
    </p:spTree>
    <p:extLst>
      <p:ext uri="{BB962C8B-B14F-4D97-AF65-F5344CB8AC3E}">
        <p14:creationId xmlns:p14="http://schemas.microsoft.com/office/powerpoint/2010/main" val="224126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ctrTitle"/>
          </p:nvPr>
        </p:nvSpPr>
        <p:spPr>
          <a:xfrm>
            <a:off x="4716016" y="4149080"/>
            <a:ext cx="3312368" cy="1732657"/>
          </a:xfrm>
        </p:spPr>
        <p:txBody>
          <a:bodyPr>
            <a:normAutofit/>
          </a:bodyPr>
          <a:lstStyle/>
          <a:p>
            <a:pPr algn="ctr"/>
            <a:r>
              <a:rPr lang="en-GB" altLang="en-US" sz="4800" dirty="0">
                <a:solidFill>
                  <a:schemeClr val="tx1"/>
                </a:solidFill>
                <a:latin typeface="MV Boli" panose="02000500030200090000" pitchFamily="2" charset="0"/>
                <a:cs typeface="MV Boli" panose="02000500030200090000" pitchFamily="2" charset="0"/>
              </a:rPr>
              <a:t>Application</a:t>
            </a:r>
          </a:p>
        </p:txBody>
      </p:sp>
      <p:sp>
        <p:nvSpPr>
          <p:cNvPr id="4" name="WordArt 6"/>
          <p:cNvSpPr>
            <a:spLocks noChangeArrowheads="1" noChangeShapeType="1" noTextEdit="1"/>
          </p:cNvSpPr>
          <p:nvPr/>
        </p:nvSpPr>
        <p:spPr bwMode="auto">
          <a:xfrm>
            <a:off x="276135" y="593300"/>
            <a:ext cx="3945577" cy="5686623"/>
          </a:xfrm>
          <a:prstGeom prst="rect">
            <a:avLst/>
          </a:prstGeom>
        </p:spPr>
        <p:txBody>
          <a:bodyPr wrap="none" fromWordArt="1">
            <a:prstTxWarp prst="textPlain">
              <a:avLst>
                <a:gd name="adj" fmla="val 50000"/>
              </a:avLst>
            </a:prstTxWarp>
          </a:bodyPr>
          <a:lstStyle/>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Isaiah</a:t>
            </a:r>
          </a:p>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&amp; God’s</a:t>
            </a:r>
          </a:p>
          <a:p>
            <a:pPr algn="ctr"/>
            <a:r>
              <a:rPr lang="en-GB" sz="3600" kern="10" spc="720" dirty="0">
                <a:ln w="9525">
                  <a:solidFill>
                    <a:schemeClr val="tx1"/>
                  </a:solidFill>
                  <a:round/>
                  <a:headEnd/>
                  <a:tailEnd/>
                </a:ln>
                <a:solidFill>
                  <a:schemeClr val="accent2"/>
                </a:solidFill>
                <a:effectLst>
                  <a:outerShdw dist="45791" dir="3378596" algn="ctr" rotWithShape="0">
                    <a:srgbClr val="4D4D4D">
                      <a:alpha val="80000"/>
                    </a:srgbClr>
                  </a:outerShdw>
                </a:effectLst>
                <a:latin typeface="Arial Black"/>
              </a:rPr>
              <a:t>Sovereignty</a:t>
            </a:r>
          </a:p>
        </p:txBody>
      </p:sp>
    </p:spTree>
    <p:extLst>
      <p:ext uri="{BB962C8B-B14F-4D97-AF65-F5344CB8AC3E}">
        <p14:creationId xmlns:p14="http://schemas.microsoft.com/office/powerpoint/2010/main" val="4247336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467544" y="842618"/>
            <a:ext cx="8208912" cy="858190"/>
          </a:xfrm>
          <a:solidFill>
            <a:srgbClr val="FFFF00"/>
          </a:solidFill>
          <a:ln w="19050">
            <a:solidFill>
              <a:schemeClr val="tx1"/>
            </a:solidFill>
          </a:ln>
        </p:spPr>
        <p:txBody>
          <a:bodyPr>
            <a:normAutofit/>
          </a:bodyPr>
          <a:lstStyle/>
          <a:p>
            <a:pPr algn="ctr"/>
            <a:r>
              <a:rPr lang="en-GB" altLang="en-US" sz="2400" dirty="0">
                <a:solidFill>
                  <a:schemeClr val="tx1"/>
                </a:solidFill>
                <a:latin typeface="Calibri" panose="020F0502020204030204" pitchFamily="34" charset="0"/>
                <a:cs typeface="Calibri" panose="020F0502020204030204" pitchFamily="34" charset="0"/>
              </a:rPr>
              <a:t>For my own sake, for my own sake, I do this. How can I let myself be defamed? I will not yield my glory to another (Isa 48:11)</a:t>
            </a:r>
          </a:p>
        </p:txBody>
      </p:sp>
      <p:sp>
        <p:nvSpPr>
          <p:cNvPr id="434179" name="Rectangle 3"/>
          <p:cNvSpPr>
            <a:spLocks noGrp="1" noChangeArrowheads="1"/>
          </p:cNvSpPr>
          <p:nvPr>
            <p:ph idx="1"/>
          </p:nvPr>
        </p:nvSpPr>
        <p:spPr>
          <a:xfrm>
            <a:off x="467544" y="1700808"/>
            <a:ext cx="8246798" cy="4824536"/>
          </a:xfrm>
        </p:spPr>
        <p:txBody>
          <a:bodyPr>
            <a:no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Introduction</a:t>
            </a:r>
          </a:p>
          <a:p>
            <a:pPr lvl="1">
              <a:buFont typeface="Wingdings" panose="05000000000000000000" pitchFamily="2" charset="2"/>
              <a:buChar char="q"/>
            </a:pPr>
            <a:r>
              <a:rPr lang="en-GB" altLang="en-US" sz="3000" dirty="0">
                <a:solidFill>
                  <a:schemeClr val="tx1"/>
                </a:solidFill>
                <a:latin typeface="Calibri" panose="020F0502020204030204" pitchFamily="34" charset="0"/>
              </a:rPr>
              <a:t>Answer – God is God, mankind is mankind</a:t>
            </a:r>
          </a:p>
          <a:p>
            <a:pPr lvl="1">
              <a:buFont typeface="Wingdings" panose="05000000000000000000" pitchFamily="2" charset="2"/>
              <a:buChar char="q"/>
            </a:pPr>
            <a:r>
              <a:rPr lang="en-GB" altLang="en-US" sz="3000" dirty="0">
                <a:solidFill>
                  <a:schemeClr val="tx1"/>
                </a:solidFill>
                <a:latin typeface="Calibri" panose="020F0502020204030204" pitchFamily="34" charset="0"/>
              </a:rPr>
              <a:t>Problem – we like to rule</a:t>
            </a:r>
          </a:p>
          <a:p>
            <a:pPr lvl="1">
              <a:buFont typeface="Wingdings" panose="05000000000000000000" pitchFamily="2" charset="2"/>
              <a:buChar char="q"/>
            </a:pPr>
            <a:r>
              <a:rPr lang="en-GB" altLang="en-US" sz="3000" dirty="0">
                <a:solidFill>
                  <a:schemeClr val="tx1"/>
                </a:solidFill>
                <a:latin typeface="Calibri" panose="020F0502020204030204" pitchFamily="34" charset="0"/>
              </a:rPr>
              <a:t>God’s sovereignty is all about His glory</a:t>
            </a:r>
          </a:p>
          <a:p>
            <a:pPr lvl="1">
              <a:buFont typeface="Wingdings" panose="05000000000000000000" pitchFamily="2" charset="2"/>
              <a:buChar char="q"/>
            </a:pPr>
            <a:r>
              <a:rPr lang="en-GB" altLang="en-US" sz="3000" dirty="0">
                <a:solidFill>
                  <a:schemeClr val="tx1"/>
                </a:solidFill>
                <a:latin typeface="Calibri" panose="020F0502020204030204" pitchFamily="34" charset="0"/>
              </a:rPr>
              <a:t>Three points – 3 r’s – God:</a:t>
            </a:r>
          </a:p>
          <a:p>
            <a:pPr lvl="2">
              <a:buFont typeface="Wingdings" panose="05000000000000000000" pitchFamily="2" charset="2"/>
              <a:buChar char="q"/>
            </a:pPr>
            <a:r>
              <a:rPr lang="en-GB" altLang="en-US" sz="2800" dirty="0">
                <a:solidFill>
                  <a:schemeClr val="tx1"/>
                </a:solidFill>
                <a:latin typeface="Calibri" panose="020F0502020204030204" pitchFamily="34" charset="0"/>
              </a:rPr>
              <a:t>Remonstrates with us</a:t>
            </a:r>
          </a:p>
          <a:p>
            <a:pPr lvl="2">
              <a:buFont typeface="Wingdings" panose="05000000000000000000" pitchFamily="2" charset="2"/>
              <a:buChar char="q"/>
            </a:pPr>
            <a:r>
              <a:rPr lang="en-GB" altLang="en-US" sz="2800" dirty="0">
                <a:solidFill>
                  <a:schemeClr val="tx1"/>
                </a:solidFill>
                <a:latin typeface="Calibri" panose="020F0502020204030204" pitchFamily="34" charset="0"/>
              </a:rPr>
              <a:t>Rescues us</a:t>
            </a:r>
          </a:p>
          <a:p>
            <a:pPr lvl="2">
              <a:buFont typeface="Wingdings" panose="05000000000000000000" pitchFamily="2" charset="2"/>
              <a:buChar char="q"/>
            </a:pPr>
            <a:r>
              <a:rPr lang="en-GB" altLang="en-US" sz="2800" dirty="0">
                <a:solidFill>
                  <a:schemeClr val="tx1"/>
                </a:solidFill>
                <a:latin typeface="Calibri" panose="020F0502020204030204" pitchFamily="34" charset="0"/>
              </a:rPr>
              <a:t>Refines us</a:t>
            </a:r>
          </a:p>
          <a:p>
            <a:pPr>
              <a:buFont typeface="Wingdings" panose="05000000000000000000" pitchFamily="2" charset="2"/>
              <a:buChar char="q"/>
            </a:pPr>
            <a:endParaRPr lang="en-GB" altLang="en-US" sz="32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00339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34179">
                                            <p:txEl>
                                              <p:pRg st="1" end="1"/>
                                            </p:txEl>
                                          </p:spTgt>
                                        </p:tgtEl>
                                        <p:attrNameLst>
                                          <p:attrName>style.visibility</p:attrName>
                                        </p:attrNameLst>
                                      </p:cBhvr>
                                      <p:to>
                                        <p:strVal val="visible"/>
                                      </p:to>
                                    </p:set>
                                    <p:animEffect transition="in" filter="wipe(down)">
                                      <p:cBhvr>
                                        <p:cTn id="7" dur="500"/>
                                        <p:tgtEl>
                                          <p:spTgt spid="4341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34179">
                                            <p:txEl>
                                              <p:pRg st="2" end="2"/>
                                            </p:txEl>
                                          </p:spTgt>
                                        </p:tgtEl>
                                        <p:attrNameLst>
                                          <p:attrName>style.visibility</p:attrName>
                                        </p:attrNameLst>
                                      </p:cBhvr>
                                      <p:to>
                                        <p:strVal val="visible"/>
                                      </p:to>
                                    </p:set>
                                    <p:animEffect transition="in" filter="wipe(down)">
                                      <p:cBhvr>
                                        <p:cTn id="12" dur="500"/>
                                        <p:tgtEl>
                                          <p:spTgt spid="4341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34179">
                                            <p:txEl>
                                              <p:pRg st="3" end="3"/>
                                            </p:txEl>
                                          </p:spTgt>
                                        </p:tgtEl>
                                        <p:attrNameLst>
                                          <p:attrName>style.visibility</p:attrName>
                                        </p:attrNameLst>
                                      </p:cBhvr>
                                      <p:to>
                                        <p:strVal val="visible"/>
                                      </p:to>
                                    </p:set>
                                    <p:animEffect transition="in" filter="wipe(down)">
                                      <p:cBhvr>
                                        <p:cTn id="17" dur="500"/>
                                        <p:tgtEl>
                                          <p:spTgt spid="4341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34179">
                                            <p:txEl>
                                              <p:pRg st="4" end="4"/>
                                            </p:txEl>
                                          </p:spTgt>
                                        </p:tgtEl>
                                        <p:attrNameLst>
                                          <p:attrName>style.visibility</p:attrName>
                                        </p:attrNameLst>
                                      </p:cBhvr>
                                      <p:to>
                                        <p:strVal val="visible"/>
                                      </p:to>
                                    </p:set>
                                    <p:animEffect transition="in" filter="wipe(down)">
                                      <p:cBhvr>
                                        <p:cTn id="22" dur="500"/>
                                        <p:tgtEl>
                                          <p:spTgt spid="4341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34179">
                                            <p:txEl>
                                              <p:pRg st="5" end="5"/>
                                            </p:txEl>
                                          </p:spTgt>
                                        </p:tgtEl>
                                        <p:attrNameLst>
                                          <p:attrName>style.visibility</p:attrName>
                                        </p:attrNameLst>
                                      </p:cBhvr>
                                      <p:to>
                                        <p:strVal val="visible"/>
                                      </p:to>
                                    </p:set>
                                    <p:animEffect transition="in" filter="wipe(down)">
                                      <p:cBhvr>
                                        <p:cTn id="27" dur="500"/>
                                        <p:tgtEl>
                                          <p:spTgt spid="4341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34179">
                                            <p:txEl>
                                              <p:pRg st="6" end="6"/>
                                            </p:txEl>
                                          </p:spTgt>
                                        </p:tgtEl>
                                        <p:attrNameLst>
                                          <p:attrName>style.visibility</p:attrName>
                                        </p:attrNameLst>
                                      </p:cBhvr>
                                      <p:to>
                                        <p:strVal val="visible"/>
                                      </p:to>
                                    </p:set>
                                    <p:animEffect transition="in" filter="wipe(down)">
                                      <p:cBhvr>
                                        <p:cTn id="32" dur="500"/>
                                        <p:tgtEl>
                                          <p:spTgt spid="4341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34179">
                                            <p:txEl>
                                              <p:pRg st="7" end="7"/>
                                            </p:txEl>
                                          </p:spTgt>
                                        </p:tgtEl>
                                        <p:attrNameLst>
                                          <p:attrName>style.visibility</p:attrName>
                                        </p:attrNameLst>
                                      </p:cBhvr>
                                      <p:to>
                                        <p:strVal val="visible"/>
                                      </p:to>
                                    </p:set>
                                    <p:animEffect transition="in" filter="wipe(down)">
                                      <p:cBhvr>
                                        <p:cTn id="37" dur="500"/>
                                        <p:tgtEl>
                                          <p:spTgt spid="4341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467544" y="842618"/>
            <a:ext cx="8208912" cy="858190"/>
          </a:xfrm>
          <a:solidFill>
            <a:srgbClr val="FFFF00"/>
          </a:solidFill>
          <a:ln w="19050">
            <a:solidFill>
              <a:schemeClr val="tx1"/>
            </a:solidFill>
          </a:ln>
        </p:spPr>
        <p:txBody>
          <a:bodyPr>
            <a:normAutofit/>
          </a:bodyPr>
          <a:lstStyle/>
          <a:p>
            <a:pPr algn="ctr"/>
            <a:r>
              <a:rPr lang="en-GB" altLang="en-US" sz="2400" dirty="0">
                <a:solidFill>
                  <a:schemeClr val="tx1"/>
                </a:solidFill>
                <a:latin typeface="Calibri" panose="020F0502020204030204" pitchFamily="34" charset="0"/>
                <a:cs typeface="Calibri" panose="020F0502020204030204" pitchFamily="34" charset="0"/>
              </a:rPr>
              <a:t>For my own sake, for my own sake, I do this. How can I let myself be defamed? I will not yield my glory to another (Isa 48:11)</a:t>
            </a:r>
          </a:p>
        </p:txBody>
      </p:sp>
      <p:sp>
        <p:nvSpPr>
          <p:cNvPr id="434179" name="Rectangle 3"/>
          <p:cNvSpPr>
            <a:spLocks noGrp="1" noChangeArrowheads="1"/>
          </p:cNvSpPr>
          <p:nvPr>
            <p:ph idx="1"/>
          </p:nvPr>
        </p:nvSpPr>
        <p:spPr>
          <a:xfrm>
            <a:off x="467544" y="1700808"/>
            <a:ext cx="8246798" cy="4824536"/>
          </a:xfrm>
        </p:spPr>
        <p:txBody>
          <a:bodyPr>
            <a:no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Introduction</a:t>
            </a:r>
          </a:p>
          <a:p>
            <a:pPr>
              <a:buFont typeface="Wingdings" panose="05000000000000000000" pitchFamily="2" charset="2"/>
              <a:buChar char="q"/>
            </a:pPr>
            <a:r>
              <a:rPr lang="en-GB" altLang="en-US" sz="3200" dirty="0">
                <a:solidFill>
                  <a:schemeClr val="tx1"/>
                </a:solidFill>
                <a:latin typeface="Calibri" panose="020F0502020204030204" pitchFamily="34" charset="0"/>
              </a:rPr>
              <a:t>God Remonstrates with His people (v.1-8):</a:t>
            </a:r>
          </a:p>
          <a:p>
            <a:pPr lvl="1">
              <a:buFont typeface="Wingdings" panose="05000000000000000000" pitchFamily="2" charset="2"/>
              <a:buChar char="q"/>
            </a:pPr>
            <a:r>
              <a:rPr lang="en-GB" altLang="en-US" sz="3000" dirty="0">
                <a:solidFill>
                  <a:schemeClr val="tx1"/>
                </a:solidFill>
                <a:latin typeface="Calibri" panose="020F0502020204030204" pitchFamily="34" charset="0"/>
              </a:rPr>
              <a:t>Because we think we’re ok</a:t>
            </a:r>
          </a:p>
          <a:p>
            <a:pPr lvl="1">
              <a:buFont typeface="Wingdings" panose="05000000000000000000" pitchFamily="2" charset="2"/>
              <a:buChar char="q"/>
            </a:pPr>
            <a:r>
              <a:rPr lang="en-GB" altLang="en-US" sz="3000" dirty="0">
                <a:solidFill>
                  <a:schemeClr val="tx1"/>
                </a:solidFill>
                <a:latin typeface="Calibri" panose="020F0502020204030204" pitchFamily="34" charset="0"/>
              </a:rPr>
              <a:t>Because we are stubborn, hard-headed, foolish, &amp; even traitors (v.4-5,8)</a:t>
            </a:r>
          </a:p>
          <a:p>
            <a:pPr lvl="1">
              <a:buFont typeface="Wingdings" panose="05000000000000000000" pitchFamily="2" charset="2"/>
              <a:buChar char="q"/>
            </a:pPr>
            <a:r>
              <a:rPr lang="en-GB" altLang="en-US" sz="3000" dirty="0">
                <a:solidFill>
                  <a:schemeClr val="tx1"/>
                </a:solidFill>
                <a:latin typeface="Calibri" panose="020F0502020204030204" pitchFamily="34" charset="0"/>
              </a:rPr>
              <a:t>But he is merciful and will always speak (v.6-7)</a:t>
            </a:r>
          </a:p>
          <a:p>
            <a:pPr marL="365760" lvl="1" indent="0">
              <a:buNone/>
            </a:pPr>
            <a:endParaRPr lang="en-GB" altLang="en-US" sz="3000" dirty="0">
              <a:solidFill>
                <a:schemeClr val="tx1"/>
              </a:solidFill>
              <a:latin typeface="Calibri" panose="020F0502020204030204" pitchFamily="34" charset="0"/>
            </a:endParaRPr>
          </a:p>
        </p:txBody>
      </p:sp>
      <p:sp>
        <p:nvSpPr>
          <p:cNvPr id="2" name="Explosion: 8 Points 1">
            <a:extLst>
              <a:ext uri="{FF2B5EF4-FFF2-40B4-BE49-F238E27FC236}">
                <a16:creationId xmlns:a16="http://schemas.microsoft.com/office/drawing/2014/main" id="{8E79C970-4FE0-4841-A129-EBCAA266237F}"/>
              </a:ext>
            </a:extLst>
          </p:cNvPr>
          <p:cNvSpPr/>
          <p:nvPr/>
        </p:nvSpPr>
        <p:spPr>
          <a:xfrm>
            <a:off x="683568" y="5157192"/>
            <a:ext cx="7776864" cy="1224136"/>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5F2A66BB-30EE-466D-B1C0-5EBC2D89D60B}"/>
              </a:ext>
            </a:extLst>
          </p:cNvPr>
          <p:cNvSpPr txBox="1"/>
          <p:nvPr/>
        </p:nvSpPr>
        <p:spPr>
          <a:xfrm>
            <a:off x="2555776" y="5517232"/>
            <a:ext cx="3960440" cy="523220"/>
          </a:xfrm>
          <a:prstGeom prst="rect">
            <a:avLst/>
          </a:prstGeom>
          <a:noFill/>
        </p:spPr>
        <p:txBody>
          <a:bodyPr wrap="square" rtlCol="0">
            <a:spAutoFit/>
          </a:bodyPr>
          <a:lstStyle/>
          <a:p>
            <a:pPr algn="ctr"/>
            <a:r>
              <a:rPr lang="en-GB" sz="2800" b="1" dirty="0"/>
              <a:t>Will we listen?</a:t>
            </a:r>
          </a:p>
        </p:txBody>
      </p:sp>
    </p:spTree>
    <p:extLst>
      <p:ext uri="{BB962C8B-B14F-4D97-AF65-F5344CB8AC3E}">
        <p14:creationId xmlns:p14="http://schemas.microsoft.com/office/powerpoint/2010/main" val="272479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34179">
                                            <p:txEl>
                                              <p:pRg st="1" end="1"/>
                                            </p:txEl>
                                          </p:spTgt>
                                        </p:tgtEl>
                                        <p:attrNameLst>
                                          <p:attrName>style.visibility</p:attrName>
                                        </p:attrNameLst>
                                      </p:cBhvr>
                                      <p:to>
                                        <p:strVal val="visible"/>
                                      </p:to>
                                    </p:set>
                                    <p:animEffect transition="in" filter="wipe(down)">
                                      <p:cBhvr>
                                        <p:cTn id="7" dur="500"/>
                                        <p:tgtEl>
                                          <p:spTgt spid="4341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34179">
                                            <p:txEl>
                                              <p:pRg st="2" end="2"/>
                                            </p:txEl>
                                          </p:spTgt>
                                        </p:tgtEl>
                                        <p:attrNameLst>
                                          <p:attrName>style.visibility</p:attrName>
                                        </p:attrNameLst>
                                      </p:cBhvr>
                                      <p:to>
                                        <p:strVal val="visible"/>
                                      </p:to>
                                    </p:set>
                                    <p:animEffect transition="in" filter="wipe(down)">
                                      <p:cBhvr>
                                        <p:cTn id="12" dur="500"/>
                                        <p:tgtEl>
                                          <p:spTgt spid="4341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34179">
                                            <p:txEl>
                                              <p:pRg st="3" end="3"/>
                                            </p:txEl>
                                          </p:spTgt>
                                        </p:tgtEl>
                                        <p:attrNameLst>
                                          <p:attrName>style.visibility</p:attrName>
                                        </p:attrNameLst>
                                      </p:cBhvr>
                                      <p:to>
                                        <p:strVal val="visible"/>
                                      </p:to>
                                    </p:set>
                                    <p:animEffect transition="in" filter="wipe(down)">
                                      <p:cBhvr>
                                        <p:cTn id="17" dur="500"/>
                                        <p:tgtEl>
                                          <p:spTgt spid="4341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34179">
                                            <p:txEl>
                                              <p:pRg st="4" end="4"/>
                                            </p:txEl>
                                          </p:spTgt>
                                        </p:tgtEl>
                                        <p:attrNameLst>
                                          <p:attrName>style.visibility</p:attrName>
                                        </p:attrNameLst>
                                      </p:cBhvr>
                                      <p:to>
                                        <p:strVal val="visible"/>
                                      </p:to>
                                    </p:set>
                                    <p:animEffect transition="in" filter="wipe(down)">
                                      <p:cBhvr>
                                        <p:cTn id="22" dur="500"/>
                                        <p:tgtEl>
                                          <p:spTgt spid="4341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heel(1)">
                                      <p:cBhvr>
                                        <p:cTn id="27" dur="2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inVertical)">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79" grpId="0" uiExpand="1" build="p"/>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467544" y="842618"/>
            <a:ext cx="8208912" cy="858190"/>
          </a:xfrm>
          <a:solidFill>
            <a:srgbClr val="FFFF00"/>
          </a:solidFill>
          <a:ln w="19050">
            <a:solidFill>
              <a:schemeClr val="tx1"/>
            </a:solidFill>
          </a:ln>
        </p:spPr>
        <p:txBody>
          <a:bodyPr>
            <a:normAutofit/>
          </a:bodyPr>
          <a:lstStyle/>
          <a:p>
            <a:pPr algn="ctr"/>
            <a:r>
              <a:rPr lang="en-GB" altLang="en-US" sz="2400" dirty="0">
                <a:solidFill>
                  <a:schemeClr val="tx1"/>
                </a:solidFill>
                <a:latin typeface="Calibri" panose="020F0502020204030204" pitchFamily="34" charset="0"/>
                <a:cs typeface="Calibri" panose="020F0502020204030204" pitchFamily="34" charset="0"/>
              </a:rPr>
              <a:t>For my own sake, for my own sake, I do this. How can I let myself be defamed? I will not yield my glory to another (Isa 48:11)</a:t>
            </a:r>
          </a:p>
        </p:txBody>
      </p:sp>
      <p:sp>
        <p:nvSpPr>
          <p:cNvPr id="434179" name="Rectangle 3"/>
          <p:cNvSpPr>
            <a:spLocks noGrp="1" noChangeArrowheads="1"/>
          </p:cNvSpPr>
          <p:nvPr>
            <p:ph idx="1"/>
          </p:nvPr>
        </p:nvSpPr>
        <p:spPr>
          <a:xfrm>
            <a:off x="467544" y="1700808"/>
            <a:ext cx="8246798" cy="4824536"/>
          </a:xfrm>
        </p:spPr>
        <p:txBody>
          <a:bodyPr>
            <a:no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Introduction</a:t>
            </a:r>
          </a:p>
          <a:p>
            <a:pPr>
              <a:buFont typeface="Wingdings" panose="05000000000000000000" pitchFamily="2" charset="2"/>
              <a:buChar char="q"/>
            </a:pPr>
            <a:r>
              <a:rPr lang="en-GB" altLang="en-US" sz="3200" dirty="0">
                <a:solidFill>
                  <a:schemeClr val="tx1"/>
                </a:solidFill>
                <a:latin typeface="Calibri" panose="020F0502020204030204" pitchFamily="34" charset="0"/>
              </a:rPr>
              <a:t>God Remonstrates with His people (v.1-8)</a:t>
            </a:r>
          </a:p>
          <a:p>
            <a:pPr>
              <a:buFont typeface="Wingdings" panose="05000000000000000000" pitchFamily="2" charset="2"/>
              <a:buChar char="q"/>
            </a:pPr>
            <a:r>
              <a:rPr lang="en-GB" altLang="en-US" sz="3200" dirty="0">
                <a:solidFill>
                  <a:schemeClr val="tx1"/>
                </a:solidFill>
                <a:latin typeface="Calibri" panose="020F0502020204030204" pitchFamily="34" charset="0"/>
              </a:rPr>
              <a:t>God rescues His people (v.9-16)</a:t>
            </a:r>
          </a:p>
          <a:p>
            <a:pPr lvl="1">
              <a:buFont typeface="Wingdings" panose="05000000000000000000" pitchFamily="2" charset="2"/>
              <a:buChar char="q"/>
            </a:pPr>
            <a:r>
              <a:rPr lang="en-GB" altLang="en-US" sz="3000" dirty="0">
                <a:solidFill>
                  <a:schemeClr val="tx1"/>
                </a:solidFill>
                <a:latin typeface="Calibri" panose="020F0502020204030204" pitchFamily="34" charset="0"/>
              </a:rPr>
              <a:t>His glory is displayed in His love for us (v.9)</a:t>
            </a:r>
          </a:p>
          <a:p>
            <a:pPr lvl="1">
              <a:buFont typeface="Wingdings" panose="05000000000000000000" pitchFamily="2" charset="2"/>
              <a:buChar char="q"/>
            </a:pPr>
            <a:r>
              <a:rPr lang="en-GB" altLang="en-US" sz="3000" dirty="0">
                <a:solidFill>
                  <a:schemeClr val="tx1"/>
                </a:solidFill>
                <a:latin typeface="Calibri" panose="020F0502020204030204" pitchFamily="34" charset="0"/>
              </a:rPr>
              <a:t>His glory is at stake (v.11)</a:t>
            </a:r>
          </a:p>
        </p:txBody>
      </p:sp>
    </p:spTree>
    <p:extLst>
      <p:ext uri="{BB962C8B-B14F-4D97-AF65-F5344CB8AC3E}">
        <p14:creationId xmlns:p14="http://schemas.microsoft.com/office/powerpoint/2010/main" val="278890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34179">
                                            <p:txEl>
                                              <p:pRg st="2" end="2"/>
                                            </p:txEl>
                                          </p:spTgt>
                                        </p:tgtEl>
                                        <p:attrNameLst>
                                          <p:attrName>style.visibility</p:attrName>
                                        </p:attrNameLst>
                                      </p:cBhvr>
                                      <p:to>
                                        <p:strVal val="visible"/>
                                      </p:to>
                                    </p:set>
                                    <p:animEffect transition="in" filter="wipe(down)">
                                      <p:cBhvr>
                                        <p:cTn id="7" dur="500"/>
                                        <p:tgtEl>
                                          <p:spTgt spid="4341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34179">
                                            <p:txEl>
                                              <p:pRg st="3" end="3"/>
                                            </p:txEl>
                                          </p:spTgt>
                                        </p:tgtEl>
                                        <p:attrNameLst>
                                          <p:attrName>style.visibility</p:attrName>
                                        </p:attrNameLst>
                                      </p:cBhvr>
                                      <p:to>
                                        <p:strVal val="visible"/>
                                      </p:to>
                                    </p:set>
                                    <p:animEffect transition="in" filter="wipe(down)">
                                      <p:cBhvr>
                                        <p:cTn id="12" dur="500"/>
                                        <p:tgtEl>
                                          <p:spTgt spid="43417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34179">
                                            <p:txEl>
                                              <p:pRg st="4" end="4"/>
                                            </p:txEl>
                                          </p:spTgt>
                                        </p:tgtEl>
                                        <p:attrNameLst>
                                          <p:attrName>style.visibility</p:attrName>
                                        </p:attrNameLst>
                                      </p:cBhvr>
                                      <p:to>
                                        <p:strVal val="visible"/>
                                      </p:to>
                                    </p:set>
                                    <p:animEffect transition="in" filter="wipe(down)">
                                      <p:cBhvr>
                                        <p:cTn id="17" dur="500"/>
                                        <p:tgtEl>
                                          <p:spTgt spid="434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7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836712"/>
            <a:ext cx="8208912" cy="5509200"/>
          </a:xfrm>
          <a:prstGeom prst="rect">
            <a:avLst/>
          </a:prstGeom>
        </p:spPr>
        <p:txBody>
          <a:bodyPr wrap="square">
            <a:spAutoFit/>
          </a:bodyPr>
          <a:lstStyle/>
          <a:p>
            <a:pPr algn="ctr"/>
            <a:r>
              <a:rPr lang="en-GB" sz="3200" i="1" dirty="0">
                <a:latin typeface="Arial Narrow" panose="020B0606020202030204" pitchFamily="34" charset="0"/>
              </a:rPr>
              <a:t>“I am the Alpha and the Omega,” says the Lord God, “who is and who was and who is to come, the Almighty.” (Rev 1:8)</a:t>
            </a:r>
          </a:p>
          <a:p>
            <a:pPr algn="ctr"/>
            <a:endParaRPr lang="en-GB" sz="3200" i="1" dirty="0">
              <a:latin typeface="Arial Narrow" panose="020B0606020202030204" pitchFamily="34" charset="0"/>
            </a:endParaRPr>
          </a:p>
          <a:p>
            <a:pPr algn="ctr"/>
            <a:r>
              <a:rPr lang="en-GB" sz="3200" i="1" dirty="0">
                <a:latin typeface="Arial Narrow" panose="020B0606020202030204" pitchFamily="34" charset="0"/>
              </a:rPr>
              <a:t>And he said to me, “It is done! I am the Alpha and the Omega, the beginning and the end. To the thirsty I will give from the spring of the water of life without payment.” (Rev 21:6)</a:t>
            </a:r>
          </a:p>
          <a:p>
            <a:pPr algn="ctr"/>
            <a:endParaRPr lang="en-GB" sz="3200" i="1" dirty="0">
              <a:latin typeface="Arial Narrow" panose="020B0606020202030204" pitchFamily="34" charset="0"/>
            </a:endParaRPr>
          </a:p>
          <a:p>
            <a:pPr algn="ctr"/>
            <a:r>
              <a:rPr lang="en-GB" sz="3200" b="1" i="1" baseline="30000" dirty="0">
                <a:latin typeface="Arial Narrow" panose="020B0606020202030204" pitchFamily="34" charset="0"/>
              </a:rPr>
              <a:t> </a:t>
            </a:r>
            <a:r>
              <a:rPr lang="en-GB" sz="3200" i="1" dirty="0">
                <a:latin typeface="Arial Narrow" panose="020B0606020202030204" pitchFamily="34" charset="0"/>
              </a:rPr>
              <a:t>I am the Alpha and the Omega, the first and the last, the beginning and the end.” (Rev 22:13)</a:t>
            </a:r>
          </a:p>
        </p:txBody>
      </p:sp>
    </p:spTree>
    <p:extLst>
      <p:ext uri="{BB962C8B-B14F-4D97-AF65-F5344CB8AC3E}">
        <p14:creationId xmlns:p14="http://schemas.microsoft.com/office/powerpoint/2010/main" val="2862402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467544" y="842618"/>
            <a:ext cx="8208912" cy="858190"/>
          </a:xfrm>
          <a:solidFill>
            <a:srgbClr val="FFFF00"/>
          </a:solidFill>
          <a:ln w="19050">
            <a:solidFill>
              <a:schemeClr val="tx1"/>
            </a:solidFill>
          </a:ln>
        </p:spPr>
        <p:txBody>
          <a:bodyPr>
            <a:normAutofit/>
          </a:bodyPr>
          <a:lstStyle/>
          <a:p>
            <a:pPr algn="ctr"/>
            <a:r>
              <a:rPr lang="en-GB" altLang="en-US" sz="2400" dirty="0">
                <a:solidFill>
                  <a:schemeClr val="tx1"/>
                </a:solidFill>
                <a:latin typeface="Calibri" panose="020F0502020204030204" pitchFamily="34" charset="0"/>
                <a:cs typeface="Calibri" panose="020F0502020204030204" pitchFamily="34" charset="0"/>
              </a:rPr>
              <a:t>For my own sake, for my own sake, I do this. How can I let myself be defamed? I will not yield my glory to another (Isa 48:11)</a:t>
            </a:r>
          </a:p>
        </p:txBody>
      </p:sp>
      <p:sp>
        <p:nvSpPr>
          <p:cNvPr id="434179" name="Rectangle 3"/>
          <p:cNvSpPr>
            <a:spLocks noGrp="1" noChangeArrowheads="1"/>
          </p:cNvSpPr>
          <p:nvPr>
            <p:ph idx="1"/>
          </p:nvPr>
        </p:nvSpPr>
        <p:spPr>
          <a:xfrm>
            <a:off x="467544" y="1700808"/>
            <a:ext cx="8246798" cy="4824536"/>
          </a:xfrm>
        </p:spPr>
        <p:txBody>
          <a:bodyPr>
            <a:no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Introduction</a:t>
            </a:r>
          </a:p>
          <a:p>
            <a:pPr>
              <a:buFont typeface="Wingdings" panose="05000000000000000000" pitchFamily="2" charset="2"/>
              <a:buChar char="q"/>
            </a:pPr>
            <a:r>
              <a:rPr lang="en-GB" altLang="en-US" sz="3200" dirty="0">
                <a:solidFill>
                  <a:schemeClr val="tx1"/>
                </a:solidFill>
                <a:latin typeface="Calibri" panose="020F0502020204030204" pitchFamily="34" charset="0"/>
              </a:rPr>
              <a:t>God Remonstrates with His people (v.1-8)</a:t>
            </a:r>
          </a:p>
          <a:p>
            <a:pPr>
              <a:buFont typeface="Wingdings" panose="05000000000000000000" pitchFamily="2" charset="2"/>
              <a:buChar char="q"/>
            </a:pPr>
            <a:r>
              <a:rPr lang="en-GB" altLang="en-US" sz="3200" dirty="0">
                <a:solidFill>
                  <a:schemeClr val="tx1"/>
                </a:solidFill>
                <a:latin typeface="Calibri" panose="020F0502020204030204" pitchFamily="34" charset="0"/>
              </a:rPr>
              <a:t>God rescues His people (v.9-16)</a:t>
            </a:r>
          </a:p>
          <a:p>
            <a:pPr lvl="1">
              <a:buFont typeface="Wingdings" panose="05000000000000000000" pitchFamily="2" charset="2"/>
              <a:buChar char="q"/>
            </a:pPr>
            <a:r>
              <a:rPr lang="en-GB" altLang="en-US" sz="3000" dirty="0">
                <a:solidFill>
                  <a:schemeClr val="tx1"/>
                </a:solidFill>
                <a:latin typeface="Calibri" panose="020F0502020204030204" pitchFamily="34" charset="0"/>
              </a:rPr>
              <a:t>His glory is displayed in His love for us (v.9)</a:t>
            </a:r>
          </a:p>
          <a:p>
            <a:pPr lvl="1">
              <a:buFont typeface="Wingdings" panose="05000000000000000000" pitchFamily="2" charset="2"/>
              <a:buChar char="q"/>
            </a:pPr>
            <a:r>
              <a:rPr lang="en-GB" altLang="en-US" sz="3000" dirty="0">
                <a:solidFill>
                  <a:schemeClr val="tx1"/>
                </a:solidFill>
                <a:latin typeface="Calibri" panose="020F0502020204030204" pitchFamily="34" charset="0"/>
              </a:rPr>
              <a:t>His glory is at stake (v.11)</a:t>
            </a:r>
          </a:p>
          <a:p>
            <a:pPr lvl="1">
              <a:buFont typeface="Wingdings" panose="05000000000000000000" pitchFamily="2" charset="2"/>
              <a:buChar char="q"/>
            </a:pPr>
            <a:r>
              <a:rPr lang="en-GB" altLang="en-US" sz="3000" dirty="0">
                <a:solidFill>
                  <a:schemeClr val="tx1"/>
                </a:solidFill>
                <a:latin typeface="Calibri" panose="020F0502020204030204" pitchFamily="34" charset="0"/>
              </a:rPr>
              <a:t>His glory is displayed in choice (v.12,14,15)</a:t>
            </a:r>
          </a:p>
        </p:txBody>
      </p:sp>
    </p:spTree>
    <p:extLst>
      <p:ext uri="{BB962C8B-B14F-4D97-AF65-F5344CB8AC3E}">
        <p14:creationId xmlns:p14="http://schemas.microsoft.com/office/powerpoint/2010/main" val="50601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34179">
                                            <p:txEl>
                                              <p:pRg st="5" end="5"/>
                                            </p:txEl>
                                          </p:spTgt>
                                        </p:tgtEl>
                                        <p:attrNameLst>
                                          <p:attrName>style.visibility</p:attrName>
                                        </p:attrNameLst>
                                      </p:cBhvr>
                                      <p:to>
                                        <p:strVal val="visible"/>
                                      </p:to>
                                    </p:set>
                                    <p:animEffect transition="in" filter="wipe(down)">
                                      <p:cBhvr>
                                        <p:cTn id="7" dur="500"/>
                                        <p:tgtEl>
                                          <p:spTgt spid="434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7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764704"/>
            <a:ext cx="8208912" cy="5755422"/>
          </a:xfrm>
          <a:prstGeom prst="rect">
            <a:avLst/>
          </a:prstGeom>
        </p:spPr>
        <p:txBody>
          <a:bodyPr wrap="square">
            <a:spAutoFit/>
          </a:bodyPr>
          <a:lstStyle/>
          <a:p>
            <a:pPr algn="ctr"/>
            <a:r>
              <a:rPr lang="en-GB" sz="3200" i="1" dirty="0">
                <a:latin typeface="Arial Narrow" panose="020B0606020202030204" pitchFamily="34" charset="0"/>
              </a:rPr>
              <a:t>As it is written, “Jacob I loved, but Esau I hated.” (Rom 9:13)</a:t>
            </a:r>
          </a:p>
          <a:p>
            <a:pPr algn="ctr"/>
            <a:endParaRPr lang="en-GB" sz="2400" i="1" dirty="0">
              <a:latin typeface="Arial Narrow" panose="020B0606020202030204" pitchFamily="34" charset="0"/>
            </a:endParaRPr>
          </a:p>
          <a:p>
            <a:pPr algn="ctr"/>
            <a:r>
              <a:rPr lang="en-GB" sz="3200" i="1" dirty="0">
                <a:latin typeface="Arial Narrow" panose="020B0606020202030204" pitchFamily="34" charset="0"/>
              </a:rPr>
              <a:t>You turn things upside down! Shall the potter be regarded as the clay, that the thing made should say of its maker, “He did not make me”; or the thing formed say of him who formed it, “He has no understanding”? (Isa 29:16)</a:t>
            </a:r>
          </a:p>
          <a:p>
            <a:pPr algn="ctr"/>
            <a:endParaRPr lang="en-GB" sz="2000" i="1" dirty="0">
              <a:latin typeface="Arial Narrow" panose="020B0606020202030204" pitchFamily="34" charset="0"/>
            </a:endParaRPr>
          </a:p>
          <a:p>
            <a:pPr algn="ctr"/>
            <a:r>
              <a:rPr lang="en-GB" sz="3200" i="1" dirty="0">
                <a:latin typeface="Arial Narrow" panose="020B0606020202030204" pitchFamily="34" charset="0"/>
              </a:rPr>
              <a:t>But now, O </a:t>
            </a:r>
            <a:r>
              <a:rPr lang="en-GB" sz="3200" i="1" cap="small" dirty="0">
                <a:latin typeface="Arial Narrow" panose="020B0606020202030204" pitchFamily="34" charset="0"/>
              </a:rPr>
              <a:t>Lord</a:t>
            </a:r>
            <a:r>
              <a:rPr lang="en-GB" sz="3200" i="1" dirty="0">
                <a:latin typeface="Arial Narrow" panose="020B0606020202030204" pitchFamily="34" charset="0"/>
              </a:rPr>
              <a:t>, you are our Father; we are the clay, and you are our potter; we are all the work of your hand. (Isa 64:8)</a:t>
            </a:r>
          </a:p>
        </p:txBody>
      </p:sp>
    </p:spTree>
    <p:extLst>
      <p:ext uri="{BB962C8B-B14F-4D97-AF65-F5344CB8AC3E}">
        <p14:creationId xmlns:p14="http://schemas.microsoft.com/office/powerpoint/2010/main" val="2524434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988840"/>
            <a:ext cx="8208912" cy="3046988"/>
          </a:xfrm>
          <a:prstGeom prst="rect">
            <a:avLst/>
          </a:prstGeom>
        </p:spPr>
        <p:txBody>
          <a:bodyPr wrap="square">
            <a:spAutoFit/>
          </a:bodyPr>
          <a:lstStyle/>
          <a:p>
            <a:pPr algn="ctr"/>
            <a:r>
              <a:rPr lang="en-GB" sz="3200" i="1" dirty="0">
                <a:latin typeface="Arial Narrow" panose="020B0606020202030204" pitchFamily="34" charset="0"/>
              </a:rPr>
              <a:t>But who are you, O man, to answer back to God? Will what is moulded say to its moulder, “Why have you made me like this?” Has the potter no right over the clay, to make out of the same lump one vessel for honourable use and another for dishonourable use? (Rom 9:20-21)</a:t>
            </a:r>
          </a:p>
        </p:txBody>
      </p:sp>
    </p:spTree>
    <p:extLst>
      <p:ext uri="{BB962C8B-B14F-4D97-AF65-F5344CB8AC3E}">
        <p14:creationId xmlns:p14="http://schemas.microsoft.com/office/powerpoint/2010/main" val="944807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467544" y="842618"/>
            <a:ext cx="8208912" cy="858190"/>
          </a:xfrm>
          <a:solidFill>
            <a:srgbClr val="FFFF00"/>
          </a:solidFill>
          <a:ln w="19050">
            <a:solidFill>
              <a:schemeClr val="tx1"/>
            </a:solidFill>
          </a:ln>
        </p:spPr>
        <p:txBody>
          <a:bodyPr>
            <a:normAutofit/>
          </a:bodyPr>
          <a:lstStyle/>
          <a:p>
            <a:pPr algn="ctr"/>
            <a:r>
              <a:rPr lang="en-GB" altLang="en-US" sz="2400" dirty="0">
                <a:solidFill>
                  <a:schemeClr val="tx1"/>
                </a:solidFill>
                <a:latin typeface="Calibri" panose="020F0502020204030204" pitchFamily="34" charset="0"/>
                <a:cs typeface="Calibri" panose="020F0502020204030204" pitchFamily="34" charset="0"/>
              </a:rPr>
              <a:t>For my own sake, for my own sake, I do this. How can I let myself be defamed? I will not yield my glory to another (Isa 48:11)</a:t>
            </a:r>
          </a:p>
        </p:txBody>
      </p:sp>
      <p:sp>
        <p:nvSpPr>
          <p:cNvPr id="434179" name="Rectangle 3"/>
          <p:cNvSpPr>
            <a:spLocks noGrp="1" noChangeArrowheads="1"/>
          </p:cNvSpPr>
          <p:nvPr>
            <p:ph idx="1"/>
          </p:nvPr>
        </p:nvSpPr>
        <p:spPr>
          <a:xfrm>
            <a:off x="467544" y="1700808"/>
            <a:ext cx="8246798" cy="4824536"/>
          </a:xfrm>
        </p:spPr>
        <p:txBody>
          <a:bodyPr>
            <a:noAutofit/>
          </a:bodyPr>
          <a:lstStyle/>
          <a:p>
            <a:pPr>
              <a:buFont typeface="Wingdings" panose="05000000000000000000" pitchFamily="2" charset="2"/>
              <a:buChar char="q"/>
            </a:pPr>
            <a:r>
              <a:rPr lang="en-GB" altLang="en-US" sz="3200" dirty="0">
                <a:solidFill>
                  <a:schemeClr val="tx1"/>
                </a:solidFill>
                <a:latin typeface="Calibri" panose="020F0502020204030204" pitchFamily="34" charset="0"/>
              </a:rPr>
              <a:t>Introduction</a:t>
            </a:r>
          </a:p>
          <a:p>
            <a:pPr>
              <a:buFont typeface="Wingdings" panose="05000000000000000000" pitchFamily="2" charset="2"/>
              <a:buChar char="q"/>
            </a:pPr>
            <a:r>
              <a:rPr lang="en-GB" altLang="en-US" sz="3200" dirty="0">
                <a:solidFill>
                  <a:schemeClr val="tx1"/>
                </a:solidFill>
                <a:latin typeface="Calibri" panose="020F0502020204030204" pitchFamily="34" charset="0"/>
              </a:rPr>
              <a:t>God Remonstrates with His people (v.1-8)</a:t>
            </a:r>
          </a:p>
          <a:p>
            <a:pPr>
              <a:buFont typeface="Wingdings" panose="05000000000000000000" pitchFamily="2" charset="2"/>
              <a:buChar char="q"/>
            </a:pPr>
            <a:r>
              <a:rPr lang="en-GB" altLang="en-US" sz="3200" dirty="0">
                <a:solidFill>
                  <a:schemeClr val="tx1"/>
                </a:solidFill>
                <a:latin typeface="Calibri" panose="020F0502020204030204" pitchFamily="34" charset="0"/>
              </a:rPr>
              <a:t>God rescues His people (v.9-16)</a:t>
            </a:r>
          </a:p>
          <a:p>
            <a:pPr lvl="1">
              <a:buFont typeface="Wingdings" panose="05000000000000000000" pitchFamily="2" charset="2"/>
              <a:buChar char="q"/>
            </a:pPr>
            <a:r>
              <a:rPr lang="en-GB" altLang="en-US" sz="3000" dirty="0">
                <a:solidFill>
                  <a:schemeClr val="tx1"/>
                </a:solidFill>
                <a:latin typeface="Calibri" panose="020F0502020204030204" pitchFamily="34" charset="0"/>
              </a:rPr>
              <a:t>His glory is displayed in His love for us (v.9)</a:t>
            </a:r>
          </a:p>
          <a:p>
            <a:pPr lvl="1">
              <a:buFont typeface="Wingdings" panose="05000000000000000000" pitchFamily="2" charset="2"/>
              <a:buChar char="q"/>
            </a:pPr>
            <a:r>
              <a:rPr lang="en-GB" altLang="en-US" sz="3000" dirty="0">
                <a:solidFill>
                  <a:schemeClr val="tx1"/>
                </a:solidFill>
                <a:latin typeface="Calibri" panose="020F0502020204030204" pitchFamily="34" charset="0"/>
              </a:rPr>
              <a:t>His glory is at stake (v.11)</a:t>
            </a:r>
          </a:p>
          <a:p>
            <a:pPr lvl="1">
              <a:buFont typeface="Wingdings" panose="05000000000000000000" pitchFamily="2" charset="2"/>
              <a:buChar char="q"/>
            </a:pPr>
            <a:r>
              <a:rPr lang="en-GB" altLang="en-US" sz="3000" dirty="0">
                <a:solidFill>
                  <a:schemeClr val="tx1"/>
                </a:solidFill>
                <a:latin typeface="Calibri" panose="020F0502020204030204" pitchFamily="34" charset="0"/>
              </a:rPr>
              <a:t>His glory is displayed in choice (v.12,14,15)</a:t>
            </a:r>
          </a:p>
        </p:txBody>
      </p:sp>
      <p:sp>
        <p:nvSpPr>
          <p:cNvPr id="2" name="Explosion: 8 Points 1">
            <a:extLst>
              <a:ext uri="{FF2B5EF4-FFF2-40B4-BE49-F238E27FC236}">
                <a16:creationId xmlns:a16="http://schemas.microsoft.com/office/drawing/2014/main" id="{8E79C970-4FE0-4841-A129-EBCAA266237F}"/>
              </a:ext>
            </a:extLst>
          </p:cNvPr>
          <p:cNvSpPr/>
          <p:nvPr/>
        </p:nvSpPr>
        <p:spPr>
          <a:xfrm>
            <a:off x="683568" y="5157192"/>
            <a:ext cx="7776864" cy="1224136"/>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5F2A66BB-30EE-466D-B1C0-5EBC2D89D60B}"/>
              </a:ext>
            </a:extLst>
          </p:cNvPr>
          <p:cNvSpPr txBox="1"/>
          <p:nvPr/>
        </p:nvSpPr>
        <p:spPr>
          <a:xfrm>
            <a:off x="2555776" y="5517232"/>
            <a:ext cx="3960440" cy="523220"/>
          </a:xfrm>
          <a:prstGeom prst="rect">
            <a:avLst/>
          </a:prstGeom>
          <a:noFill/>
        </p:spPr>
        <p:txBody>
          <a:bodyPr wrap="square" rtlCol="0">
            <a:spAutoFit/>
          </a:bodyPr>
          <a:lstStyle/>
          <a:p>
            <a:pPr algn="ctr"/>
            <a:r>
              <a:rPr lang="en-GB" sz="2800" b="1" dirty="0"/>
              <a:t>Will we listen?</a:t>
            </a:r>
          </a:p>
        </p:txBody>
      </p:sp>
    </p:spTree>
    <p:extLst>
      <p:ext uri="{BB962C8B-B14F-4D97-AF65-F5344CB8AC3E}">
        <p14:creationId xmlns:p14="http://schemas.microsoft.com/office/powerpoint/2010/main" val="303463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5863</TotalTime>
  <Words>1015</Words>
  <Application>Microsoft Office PowerPoint</Application>
  <PresentationFormat>On-screen Show (4:3)</PresentationFormat>
  <Paragraphs>76</Paragraphs>
  <Slides>13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Arial Black</vt:lpstr>
      <vt:lpstr>Arial Narrow</vt:lpstr>
      <vt:lpstr>Calibri</vt:lpstr>
      <vt:lpstr>Century Gothic</vt:lpstr>
      <vt:lpstr>MV Boli</vt:lpstr>
      <vt:lpstr>Wingdings</vt:lpstr>
      <vt:lpstr>Wingdings 2</vt:lpstr>
      <vt:lpstr>Austin</vt:lpstr>
      <vt:lpstr>48:1–22</vt:lpstr>
      <vt:lpstr>For my own sake, for my own sake, I do this. How can I let myself be defamed? I will not yield my glory to another (Isa 48:11)</vt:lpstr>
      <vt:lpstr>For my own sake, for my own sake, I do this. How can I let myself be defamed? I will not yield my glory to another (Isa 48:11)</vt:lpstr>
      <vt:lpstr>For my own sake, for my own sake, I do this. How can I let myself be defamed? I will not yield my glory to another (Isa 48:11)</vt:lpstr>
      <vt:lpstr>PowerPoint Presentation</vt:lpstr>
      <vt:lpstr>For my own sake, for my own sake, I do this. How can I let myself be defamed? I will not yield my glory to another (Isa 48:11)</vt:lpstr>
      <vt:lpstr>PowerPoint Presentation</vt:lpstr>
      <vt:lpstr>PowerPoint Presentation</vt:lpstr>
      <vt:lpstr>For my own sake, for my own sake, I do this. How can I let myself be defamed? I will not yield my glory to another (Isa 48:11)</vt:lpstr>
      <vt:lpstr>For my own sake, for my own sake, I do this. How can I let myself be defamed? I will not yield my glory to another (Isa 48:11)</vt:lpstr>
      <vt:lpstr>PowerPoint Presentation</vt:lpstr>
      <vt:lpstr>For my own sake, for my own sake, I do this. How can I let myself be defamed? I will not yield my glory to another (Isa 48:11)</vt:lpstr>
      <vt:lpstr>Application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Nigel Hoad</cp:lastModifiedBy>
  <cp:revision>419</cp:revision>
  <cp:lastPrinted>2019-01-26T21:20:34Z</cp:lastPrinted>
  <dcterms:created xsi:type="dcterms:W3CDTF">2008-03-04T16:42:50Z</dcterms:created>
  <dcterms:modified xsi:type="dcterms:W3CDTF">2022-03-15T14:39:44Z</dcterms:modified>
</cp:coreProperties>
</file>